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y="5143500" cx="9144000"/>
  <p:notesSz cx="6858000" cy="9144000"/>
  <p:embeddedFontLst>
    <p:embeddedFont>
      <p:font typeface="Montserrat"/>
      <p:regular r:id="rId58"/>
      <p:bold r:id="rId59"/>
      <p:italic r:id="rId60"/>
      <p:boldItalic r:id="rId61"/>
    </p:embeddedFont>
    <p:embeddedFont>
      <p:font typeface="Montserrat Black"/>
      <p:bold r:id="rId62"/>
      <p:boldItalic r:id="rId63"/>
    </p:embeddedFont>
    <p:embeddedFont>
      <p:font typeface="Montserrat Medium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078">
          <p15:clr>
            <a:srgbClr val="747775"/>
          </p15:clr>
        </p15:guide>
        <p15:guide id="2" orient="horz" pos="385">
          <p15:clr>
            <a:srgbClr val="747775"/>
          </p15:clr>
        </p15:guide>
        <p15:guide id="3" orient="horz" pos="2855">
          <p15:clr>
            <a:srgbClr val="747775"/>
          </p15:clr>
        </p15:guide>
        <p15:guide id="4" orient="horz" pos="1620">
          <p15:clr>
            <a:srgbClr val="747775"/>
          </p15:clr>
        </p15:guide>
        <p15:guide id="5" pos="2880">
          <p15:clr>
            <a:srgbClr val="747775"/>
          </p15:clr>
        </p15:guide>
        <p15:guide id="6" pos="3458">
          <p15:clr>
            <a:srgbClr val="747775"/>
          </p15:clr>
        </p15:guide>
        <p15:guide id="7" pos="4487">
          <p15:clr>
            <a:srgbClr val="747775"/>
          </p15:clr>
        </p15:guide>
        <p15:guide id="8" orient="horz" pos="710">
          <p15:clr>
            <a:srgbClr val="747775"/>
          </p15:clr>
        </p15:guide>
        <p15:guide id="9" orient="horz" pos="2530">
          <p15:clr>
            <a:srgbClr val="747775"/>
          </p15:clr>
        </p15:guide>
        <p15:guide id="10" pos="454">
          <p15:clr>
            <a:srgbClr val="747775"/>
          </p15:clr>
        </p15:guide>
        <p15:guide id="11" pos="1559">
          <p15:clr>
            <a:srgbClr val="747775"/>
          </p15:clr>
        </p15:guide>
        <p15:guide id="12" pos="550">
          <p15:clr>
            <a:srgbClr val="747775"/>
          </p15:clr>
        </p15:guide>
        <p15:guide id="13" orient="horz" pos="582">
          <p15:clr>
            <a:srgbClr val="747775"/>
          </p15:clr>
        </p15:guide>
        <p15:guide id="14" pos="1814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Ignacio Porto"/>
  <p:cmAuthor clrIdx="1" id="1" initials="" lastIdx="1" name="David Nam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078"/>
        <p:guide pos="385" orient="horz"/>
        <p:guide pos="2855" orient="horz"/>
        <p:guide pos="1620" orient="horz"/>
        <p:guide pos="2880"/>
        <p:guide pos="3458"/>
        <p:guide pos="4487"/>
        <p:guide pos="710" orient="horz"/>
        <p:guide pos="2530" orient="horz"/>
        <p:guide pos="454"/>
        <p:guide pos="1559"/>
        <p:guide pos="550"/>
        <p:guide pos="582" orient="horz"/>
        <p:guide pos="181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MontserratBlack-bold.fntdata"/><Relationship Id="rId61" Type="http://schemas.openxmlformats.org/officeDocument/2006/relationships/font" Target="fonts/Montserrat-boldItalic.fntdata"/><Relationship Id="rId20" Type="http://schemas.openxmlformats.org/officeDocument/2006/relationships/slide" Target="slides/slide14.xml"/><Relationship Id="rId64" Type="http://schemas.openxmlformats.org/officeDocument/2006/relationships/font" Target="fonts/MontserratMedium-regular.fntdata"/><Relationship Id="rId63" Type="http://schemas.openxmlformats.org/officeDocument/2006/relationships/font" Target="fonts/MontserratBlack-boldItalic.fntdata"/><Relationship Id="rId22" Type="http://schemas.openxmlformats.org/officeDocument/2006/relationships/slide" Target="slides/slide16.xml"/><Relationship Id="rId66" Type="http://schemas.openxmlformats.org/officeDocument/2006/relationships/font" Target="fonts/MontserratMedium-italic.fntdata"/><Relationship Id="rId21" Type="http://schemas.openxmlformats.org/officeDocument/2006/relationships/slide" Target="slides/slide15.xml"/><Relationship Id="rId65" Type="http://schemas.openxmlformats.org/officeDocument/2006/relationships/font" Target="fonts/MontserratMedium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7" Type="http://schemas.openxmlformats.org/officeDocument/2006/relationships/font" Target="fonts/MontserratMedium-boldItalic.fntdata"/><Relationship Id="rId60" Type="http://schemas.openxmlformats.org/officeDocument/2006/relationships/font" Target="fonts/Montserrat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Montserrat-bold.fntdata"/><Relationship Id="rId14" Type="http://schemas.openxmlformats.org/officeDocument/2006/relationships/slide" Target="slides/slide8.xml"/><Relationship Id="rId58" Type="http://schemas.openxmlformats.org/officeDocument/2006/relationships/font" Target="fonts/Montserrat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9-26T23:15:02.790">
    <p:pos x="6000" y="0"/>
    <p:text>@namer.david@gmail.com necesito me pases este video que estoy armando un VIMEO para que esten todos linkeados. GRACIAS
_Reassigned to namer.david@gmail.com_</p:text>
  </p:cm>
  <p:cm authorId="1" idx="1" dt="2023-09-26T23:15:02.790">
    <p:pos x="6000" y="0"/>
    <p:text>El mar, 26 sept 2023 a las 11:16, Ignacio Porto (Presentaciones de Google)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b4ed6e940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eb4ed6e940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ec598b950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ec598b950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ec598b950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ec598b950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ec598b950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ec598b950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ec598b950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ec598b950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ec598b950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ec598b950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f458d5b9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7f458d5b9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7f458d5b9f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7f458d5b9f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7f458d5b9f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7f458d5b9f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7f458d5b9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7f458d5b9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81f72bfd9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81f72bfd9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7f458d5b9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7f458d5b9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07d9cea8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807d9cea8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807d9cea8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807d9cea8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80eb3d12d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80eb3d12d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85139ed47b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85139ed47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807d9cea8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807d9cea8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07a8c50a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807a8c50a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807a8c50a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807a8c50a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807a8c50a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807a8c50a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807a8c50a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807a8c50a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807d9cea8c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807d9cea8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807a8c50a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807a8c50a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807a8c50a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807a8c50a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807a8c50a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807a8c50a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807a8c50a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807a8c50a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07a8c50a9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807a8c50a9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807a8c50a9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807a8c50a9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807a8c50a9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807a8c50a9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807a8c50a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807a8c50a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80eb3d12da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80eb3d12da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80eb3d12da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80eb3d12d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81f72bfd9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81f72bfd9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80eb3d12da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80eb3d12da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80eb3d12da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80eb3d12da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80eb3d12da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80eb3d12d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80eb3d12da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80eb3d12da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80eb3d12da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80eb3d12da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80eb3d12da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80eb3d12da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81f72bfd9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81f72bfd9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81f72bfd9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81f72bfd9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81f72bfd9c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81f72bfd9c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7f458d5b9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7f458d5b9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1f72bfd9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81f72bfd9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7f458d5b9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7f458d5b9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7f458d5b9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7f458d5b9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1f72bfd9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1f72bfd9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1f72bfd9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81f72bfd9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f458d5b9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f458d5b9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07d9cea8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807d9cea8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jpg"/><Relationship Id="rId4" Type="http://schemas.openxmlformats.org/officeDocument/2006/relationships/image" Target="../media/image18.png"/><Relationship Id="rId9" Type="http://schemas.openxmlformats.org/officeDocument/2006/relationships/image" Target="../media/image7.png"/><Relationship Id="rId5" Type="http://schemas.openxmlformats.org/officeDocument/2006/relationships/hyperlink" Target="http://drive.google.com/file/d/1TjdCwOwtSFaI3-Nyf2c4JDYrERCswZ76/view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17.png"/><Relationship Id="rId8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Relationship Id="rId4" Type="http://schemas.openxmlformats.org/officeDocument/2006/relationships/image" Target="../media/image18.png"/><Relationship Id="rId11" Type="http://schemas.openxmlformats.org/officeDocument/2006/relationships/image" Target="../media/image16.jpg"/><Relationship Id="rId10" Type="http://schemas.openxmlformats.org/officeDocument/2006/relationships/hyperlink" Target="http://drive.google.com/file/d/1iUj4dcvmsDz23zhAIVUa1MBY9bw5mHR4/view" TargetMode="External"/><Relationship Id="rId9" Type="http://schemas.openxmlformats.org/officeDocument/2006/relationships/image" Target="../media/image7.png"/><Relationship Id="rId5" Type="http://schemas.openxmlformats.org/officeDocument/2006/relationships/hyperlink" Target="http://drive.google.com/file/d/1TjdCwOwtSFaI3-Nyf2c4JDYrERCswZ76/view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17.png"/><Relationship Id="rId8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jp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hyperlink" Target="http://drive.google.com/file/d/1LX-hei7Q1vu3UhWlZ-oVIICnULl2cMV-/view" TargetMode="External"/><Relationship Id="rId8" Type="http://schemas.openxmlformats.org/officeDocument/2006/relationships/image" Target="../media/image2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jpg"/><Relationship Id="rId4" Type="http://schemas.openxmlformats.org/officeDocument/2006/relationships/image" Target="../media/image18.png"/><Relationship Id="rId11" Type="http://schemas.openxmlformats.org/officeDocument/2006/relationships/image" Target="../media/image15.jpg"/><Relationship Id="rId10" Type="http://schemas.openxmlformats.org/officeDocument/2006/relationships/hyperlink" Target="http://drive.google.com/file/d/1zRutewtO_t6lISJQvlkgQpVD4R3NJsey/view" TargetMode="External"/><Relationship Id="rId9" Type="http://schemas.openxmlformats.org/officeDocument/2006/relationships/image" Target="../media/image7.png"/><Relationship Id="rId5" Type="http://schemas.openxmlformats.org/officeDocument/2006/relationships/hyperlink" Target="http://drive.google.com/file/d/1s1DDonX8DcBoku_NE-1cSw4pp51ux42z/view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17.png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jpg"/><Relationship Id="rId4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g"/><Relationship Id="rId4" Type="http://schemas.openxmlformats.org/officeDocument/2006/relationships/image" Target="../media/image43.jpg"/><Relationship Id="rId5" Type="http://schemas.openxmlformats.org/officeDocument/2006/relationships/image" Target="../media/image36.jp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25.jpg"/><Relationship Id="rId13" Type="http://schemas.openxmlformats.org/officeDocument/2006/relationships/image" Target="../media/image7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jpg"/><Relationship Id="rId4" Type="http://schemas.openxmlformats.org/officeDocument/2006/relationships/image" Target="../media/image18.png"/><Relationship Id="rId9" Type="http://schemas.openxmlformats.org/officeDocument/2006/relationships/hyperlink" Target="http://drive.google.com/file/d/1LbagJI4-1EGpyYGZztbMvUhc9qfyneCh/view" TargetMode="External"/><Relationship Id="rId5" Type="http://schemas.openxmlformats.org/officeDocument/2006/relationships/hyperlink" Target="http://drive.google.com/file/d/1yXpdJB2mL2lAa6HNktX63Zj5h-jis-hh/view" TargetMode="External"/><Relationship Id="rId6" Type="http://schemas.openxmlformats.org/officeDocument/2006/relationships/image" Target="../media/image13.png"/><Relationship Id="rId7" Type="http://schemas.openxmlformats.org/officeDocument/2006/relationships/hyperlink" Target="http://drive.google.com/file/d/1WFVQok5LpgKuTVUEIKwwnEmYl9lVKZxP/view" TargetMode="External"/><Relationship Id="rId8" Type="http://schemas.openxmlformats.org/officeDocument/2006/relationships/image" Target="../media/image2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jpg"/><Relationship Id="rId4" Type="http://schemas.openxmlformats.org/officeDocument/2006/relationships/image" Target="../media/image24.png"/><Relationship Id="rId5" Type="http://schemas.openxmlformats.org/officeDocument/2006/relationships/hyperlink" Target="http://drive.google.com/file/d/1lhP6if-ztsqfjBwGz4lQ-L80Q2PBiuSF/view" TargetMode="External"/><Relationship Id="rId6" Type="http://schemas.openxmlformats.org/officeDocument/2006/relationships/image" Target="../media/image22.jpg"/><Relationship Id="rId7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jpg"/><Relationship Id="rId4" Type="http://schemas.openxmlformats.org/officeDocument/2006/relationships/image" Target="../media/image24.png"/><Relationship Id="rId5" Type="http://schemas.openxmlformats.org/officeDocument/2006/relationships/hyperlink" Target="http://drive.google.com/file/d/14RVNbjGw9accFspDS1MitUo13f3Yh_ai/view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jpg"/><Relationship Id="rId4" Type="http://schemas.openxmlformats.org/officeDocument/2006/relationships/image" Target="../media/image24.png"/><Relationship Id="rId5" Type="http://schemas.openxmlformats.org/officeDocument/2006/relationships/hyperlink" Target="http://drive.google.com/file/d/1fBwk4P_fqjwk8yjll-tE5j6T-SWM0IaN/view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2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comments" Target="../comments/comment1.xml"/><Relationship Id="rId4" Type="http://schemas.openxmlformats.org/officeDocument/2006/relationships/image" Target="../media/image12.jpg"/><Relationship Id="rId9" Type="http://schemas.openxmlformats.org/officeDocument/2006/relationships/image" Target="../media/image7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Relationship Id="rId7" Type="http://schemas.openxmlformats.org/officeDocument/2006/relationships/hyperlink" Target="http://drive.google.com/file/d/1iYzBw_LL4qgO41f2gqqYpKRhRj522gvN/view" TargetMode="External"/><Relationship Id="rId8" Type="http://schemas.openxmlformats.org/officeDocument/2006/relationships/image" Target="../media/image3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.jpg"/><Relationship Id="rId4" Type="http://schemas.openxmlformats.org/officeDocument/2006/relationships/image" Target="../media/image3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jpg"/><Relationship Id="rId4" Type="http://schemas.openxmlformats.org/officeDocument/2006/relationships/image" Target="../media/image3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png"/><Relationship Id="rId4" Type="http://schemas.openxmlformats.org/officeDocument/2006/relationships/image" Target="../media/image47.jpg"/><Relationship Id="rId5" Type="http://schemas.openxmlformats.org/officeDocument/2006/relationships/image" Target="../media/image46.jpg"/><Relationship Id="rId6" Type="http://schemas.openxmlformats.org/officeDocument/2006/relationships/image" Target="../media/image4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jpg"/><Relationship Id="rId4" Type="http://schemas.openxmlformats.org/officeDocument/2006/relationships/image" Target="../media/image4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.jpg"/><Relationship Id="rId4" Type="http://schemas.openxmlformats.org/officeDocument/2006/relationships/image" Target="../media/image4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.jpg"/><Relationship Id="rId4" Type="http://schemas.openxmlformats.org/officeDocument/2006/relationships/image" Target="../media/image4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-2237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3"/>
          <p:cNvSpPr txBox="1"/>
          <p:nvPr/>
        </p:nvSpPr>
        <p:spPr>
          <a:xfrm>
            <a:off x="620506" y="2002188"/>
            <a:ext cx="60777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Quienes creamos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en Dinamarca</a:t>
            </a: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: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4"/>
          <p:cNvSpPr txBox="1"/>
          <p:nvPr/>
        </p:nvSpPr>
        <p:spPr>
          <a:xfrm>
            <a:off x="2808425" y="1210250"/>
            <a:ext cx="47055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Ignacio comenzó su carrera profesional en Bates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Argentina, como redactor.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Luego, formó parte del equipo regional para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Procter &amp; Gamble en Grey Argentina.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Tras varios años de trabajar para múltiples sectores, emigró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a México como Director Creativo en Alquimia S2.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En su regreso a Argentina formó parte del Hub creativo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de McCann Worldgroup para Cannes.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Realizó innumerables campañas junto a Ramiro Agulla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en el mundo de la política.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Ignacio fue,  Director Regional Creativo de PALM ERA, agencia de marketing internacional con presencia en 11 países de Latinoamérica, en USA y España.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Durante su trayectoria, ha ganado más de 30  premios nacionales e internacionales, como Fiap, Wina, Fepi, Círculo de Creativos Argentinos, NY Festival y Wave entre otros.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Además ha sido convocado como jurado en reconocidos premios internacionales como Ojo de iberoamérica, Fiap, Wina, Fip, Fepi entre otros.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24"/>
          <p:cNvSpPr txBox="1"/>
          <p:nvPr/>
        </p:nvSpPr>
        <p:spPr>
          <a:xfrm>
            <a:off x="2768847" y="772225"/>
            <a:ext cx="3029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Ignacio Porto:</a:t>
            </a:r>
            <a:endParaRPr sz="19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21" name="Google Shape;121;p24"/>
          <p:cNvPicPr preferRelativeResize="0"/>
          <p:nvPr/>
        </p:nvPicPr>
        <p:blipFill rotWithShape="1">
          <a:blip r:embed="rId4">
            <a:alphaModFix/>
          </a:blip>
          <a:srcRect b="50102" l="28867" r="26633" t="5397"/>
          <a:stretch/>
        </p:blipFill>
        <p:spPr>
          <a:xfrm>
            <a:off x="735112" y="924625"/>
            <a:ext cx="1755424" cy="175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5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5"/>
          <p:cNvSpPr txBox="1"/>
          <p:nvPr/>
        </p:nvSpPr>
        <p:spPr>
          <a:xfrm>
            <a:off x="2808425" y="1210250"/>
            <a:ext cx="4636200" cy="24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Publicitario con amplia experiencia en desarrollo de comunicaciones de marca, tanto desde la propia estructura como coordinando el trabajo de otras compañías. Durante mi paso por distintas agencias integeré y/o lideré equipos multidisciplinarios para la realización de diversas campañas, lo que me permitió establecer una fuerte base de conocimiento sobre todas las herramientas que integran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el mix de marketing - Comunicación tradicional, Online, eventos, producción- además de manejo de amplios presupuestos y optimización de costos.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Specialties: Activaciones de marca (online y Offline), eventos y promociones.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5"/>
          <p:cNvSpPr txBox="1"/>
          <p:nvPr/>
        </p:nvSpPr>
        <p:spPr>
          <a:xfrm>
            <a:off x="2768847" y="772225"/>
            <a:ext cx="3029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Ignacio Perez Vidal: </a:t>
            </a:r>
            <a:endParaRPr sz="19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29" name="Google Shape;129;p25"/>
          <p:cNvPicPr preferRelativeResize="0"/>
          <p:nvPr/>
        </p:nvPicPr>
        <p:blipFill rotWithShape="1">
          <a:blip r:embed="rId4">
            <a:alphaModFix/>
          </a:blip>
          <a:srcRect b="1672" l="10453" r="17056" t="19784"/>
          <a:stretch/>
        </p:blipFill>
        <p:spPr>
          <a:xfrm>
            <a:off x="720000" y="924625"/>
            <a:ext cx="1755425" cy="175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/>
          <p:nvPr/>
        </p:nvSpPr>
        <p:spPr>
          <a:xfrm>
            <a:off x="2808425" y="1210250"/>
            <a:ext cx="5252100" cy="3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David comenzó su carrera en la reconocida Agencia Argentina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La Comunidad, luego paso a formar parte del equipo creativo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de la agencia del Campo Saatchi &amp; Saatchi, donde consolidé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mi formación como Director de Arte.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Su recorrido profesional también incluyó colaboraciones con agencias argentinas de renombre como VMLY&amp;R, El Almacen y Humo Rojo. Posteriormente, emprendí una travesía internacional asumiendo el rol de Director General Creativo en Centro América, específicamente en Guatemala y Honduras, trabajando con agencias de prestigio como Avance Worldwide Partners, Ogilvy y Leo Burnett.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A lo largo de su trayectoria, he tenido el privilegio de gestionar cuentas de marcas destacadas tanto a nivel nacional como internacional, entre las que se incluyen Coca Cola, Disney, Sony, Volkswagen, Branca, Kellogg's, Colgate, Bayer, Honda, MoneyGram, Tulipán, Radio del Plata, Prudence, entre muchas otras.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Su trabajo ha  sido reconocido con varios premios entre ellos:  Ame Awards (celebrados en Nueva York, Estados Unidos), Clio Awards, El Ojo de Iberoamérica, Effie Awards Latin American, Diente, Martín Fierro, Festival de Antigua, Fepi entre otros más.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26"/>
          <p:cNvSpPr txBox="1"/>
          <p:nvPr/>
        </p:nvSpPr>
        <p:spPr>
          <a:xfrm>
            <a:off x="2768847" y="772225"/>
            <a:ext cx="3029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David S. Namer:</a:t>
            </a:r>
            <a:endParaRPr sz="19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37" name="Google Shape;137;p26"/>
          <p:cNvPicPr preferRelativeResize="0"/>
          <p:nvPr/>
        </p:nvPicPr>
        <p:blipFill rotWithShape="1">
          <a:blip r:embed="rId4">
            <a:alphaModFix/>
          </a:blip>
          <a:srcRect b="3212" l="6910" r="7881" t="11579"/>
          <a:stretch/>
        </p:blipFill>
        <p:spPr>
          <a:xfrm>
            <a:off x="720000" y="924625"/>
            <a:ext cx="1755423" cy="1755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7"/>
          <p:cNvSpPr txBox="1"/>
          <p:nvPr/>
        </p:nvSpPr>
        <p:spPr>
          <a:xfrm>
            <a:off x="2808425" y="1210250"/>
            <a:ext cx="44586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Federico, comenzó su carrera en la productora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Salado, donde luego de muchos años se convirtió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en productor ejecutivo. con más de 20 años de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trayectoria en el mercado hoy es socio &amp; Founder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de Metanoia Content, una productora dedicada a la producción de contenidos y entretenimiento. 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En su trayectoria dentro de la industria publicitaria Federico a producido para grandes marcas como Toyota, Coca cola, Apple, Banco Frances, Renault, Mercado Libre, Globant, entre otros. 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Ha sido reconocido en los festivales más importantes como Cannes, Clio, Ojo de </a:t>
            </a: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iberoamérica</a:t>
            </a:r>
            <a:r>
              <a:rPr lang="es-419" sz="115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, Fiap.</a:t>
            </a:r>
            <a:endParaRPr sz="115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27"/>
          <p:cNvSpPr txBox="1"/>
          <p:nvPr/>
        </p:nvSpPr>
        <p:spPr>
          <a:xfrm>
            <a:off x="2768847" y="772225"/>
            <a:ext cx="3029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</a:t>
            </a:r>
            <a:r>
              <a:rPr lang="es-419" sz="19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ederico Ameglio:</a:t>
            </a:r>
            <a:endParaRPr sz="19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45" name="Google Shape;145;p27"/>
          <p:cNvPicPr preferRelativeResize="0"/>
          <p:nvPr/>
        </p:nvPicPr>
        <p:blipFill rotWithShape="1">
          <a:blip r:embed="rId4">
            <a:alphaModFix/>
          </a:blip>
          <a:srcRect b="7390" l="0" r="7390" t="0"/>
          <a:stretch/>
        </p:blipFill>
        <p:spPr>
          <a:xfrm>
            <a:off x="720000" y="924625"/>
            <a:ext cx="1755425" cy="175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 rotWithShape="1">
          <a:blip r:embed="rId5">
            <a:alphaModFix/>
          </a:blip>
          <a:srcRect b="7396" l="3698" r="11094" t="7396"/>
          <a:stretch/>
        </p:blipFill>
        <p:spPr>
          <a:xfrm>
            <a:off x="720000" y="924625"/>
            <a:ext cx="1755425" cy="175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8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9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-2237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 txBox="1"/>
          <p:nvPr/>
        </p:nvSpPr>
        <p:spPr>
          <a:xfrm>
            <a:off x="1161725" y="2362588"/>
            <a:ext cx="660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Tenemos las agallas para hacer algo que no se ha hecho antes.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" name="Google Shape;158;p29"/>
          <p:cNvSpPr txBox="1"/>
          <p:nvPr/>
        </p:nvSpPr>
        <p:spPr>
          <a:xfrm>
            <a:off x="1161725" y="1908425"/>
            <a:ext cx="119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Coraje:</a:t>
            </a:r>
            <a:endParaRPr sz="20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9" name="Google Shape;159;p29"/>
          <p:cNvSpPr txBox="1"/>
          <p:nvPr/>
        </p:nvSpPr>
        <p:spPr>
          <a:xfrm>
            <a:off x="608833" y="880900"/>
            <a:ext cx="5436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Nuestra filosofía: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0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-2237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0"/>
          <p:cNvSpPr txBox="1"/>
          <p:nvPr/>
        </p:nvSpPr>
        <p:spPr>
          <a:xfrm>
            <a:off x="1161725" y="2362588"/>
            <a:ext cx="660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Tenemos las agallas para hacer algo que no se ha hecho antes.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6" name="Google Shape;166;p30"/>
          <p:cNvSpPr txBox="1"/>
          <p:nvPr/>
        </p:nvSpPr>
        <p:spPr>
          <a:xfrm>
            <a:off x="1161725" y="1908425"/>
            <a:ext cx="119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Coraje:</a:t>
            </a:r>
            <a:endParaRPr sz="20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7" name="Google Shape;167;p30"/>
          <p:cNvSpPr txBox="1"/>
          <p:nvPr/>
        </p:nvSpPr>
        <p:spPr>
          <a:xfrm>
            <a:off x="1161725" y="3244376"/>
            <a:ext cx="660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Confiar en tu instinto incluso cuando tu cerebro dice lo contrario.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" name="Google Shape;168;p30"/>
          <p:cNvSpPr txBox="1"/>
          <p:nvPr/>
        </p:nvSpPr>
        <p:spPr>
          <a:xfrm>
            <a:off x="1161725" y="2790225"/>
            <a:ext cx="231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Sentimiento:</a:t>
            </a:r>
            <a:endParaRPr sz="20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9" name="Google Shape;169;p30"/>
          <p:cNvSpPr txBox="1"/>
          <p:nvPr/>
        </p:nvSpPr>
        <p:spPr>
          <a:xfrm>
            <a:off x="608833" y="880900"/>
            <a:ext cx="5436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Nuestra filosofía: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-2237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 txBox="1"/>
          <p:nvPr/>
        </p:nvSpPr>
        <p:spPr>
          <a:xfrm>
            <a:off x="1161725" y="2362588"/>
            <a:ext cx="660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Tenemos las agallas para hacer algo que no se ha hecho antes.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" name="Google Shape;176;p31"/>
          <p:cNvSpPr txBox="1"/>
          <p:nvPr/>
        </p:nvSpPr>
        <p:spPr>
          <a:xfrm>
            <a:off x="1161725" y="1908425"/>
            <a:ext cx="119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Coraje:</a:t>
            </a:r>
            <a:endParaRPr sz="20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7" name="Google Shape;177;p31"/>
          <p:cNvSpPr txBox="1"/>
          <p:nvPr/>
        </p:nvSpPr>
        <p:spPr>
          <a:xfrm>
            <a:off x="1161725" y="3244376"/>
            <a:ext cx="660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Confiar en tu instinto incluso cuando tu cerebro dice lo contrario.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1161725" y="2790225"/>
            <a:ext cx="231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Sentimiento:</a:t>
            </a:r>
            <a:endParaRPr sz="20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9" name="Google Shape;179;p31"/>
          <p:cNvSpPr txBox="1"/>
          <p:nvPr/>
        </p:nvSpPr>
        <p:spPr>
          <a:xfrm>
            <a:off x="1161725" y="3686100"/>
            <a:ext cx="2906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Transparencia:</a:t>
            </a:r>
            <a:endParaRPr sz="20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80" name="Google Shape;180;p31"/>
          <p:cNvSpPr txBox="1"/>
          <p:nvPr/>
        </p:nvSpPr>
        <p:spPr>
          <a:xfrm>
            <a:off x="1161725" y="4140251"/>
            <a:ext cx="660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Mostrando tus agallas por dentro y por fuera.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1" name="Google Shape;181;p31"/>
          <p:cNvSpPr txBox="1"/>
          <p:nvPr/>
        </p:nvSpPr>
        <p:spPr>
          <a:xfrm>
            <a:off x="608833" y="880900"/>
            <a:ext cx="5436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Nuestra filosofía: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609974" y="1050138"/>
            <a:ext cx="5436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3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3"/>
          <p:cNvSpPr txBox="1"/>
          <p:nvPr/>
        </p:nvSpPr>
        <p:spPr>
          <a:xfrm>
            <a:off x="6792263" y="932400"/>
            <a:ext cx="14772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</a:t>
            </a:r>
            <a:endParaRPr sz="20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33"/>
          <p:cNvSpPr txBox="1"/>
          <p:nvPr/>
        </p:nvSpPr>
        <p:spPr>
          <a:xfrm>
            <a:off x="620506" y="2243088"/>
            <a:ext cx="607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CASO DIGITAL :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33"/>
          <p:cNvSpPr txBox="1"/>
          <p:nvPr/>
        </p:nvSpPr>
        <p:spPr>
          <a:xfrm>
            <a:off x="626939" y="2752488"/>
            <a:ext cx="607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Condones Prudence. Día del Orgullo LGTB.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4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5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5"/>
          <p:cNvPicPr preferRelativeResize="0"/>
          <p:nvPr/>
        </p:nvPicPr>
        <p:blipFill rotWithShape="1">
          <a:blip r:embed="rId4">
            <a:alphaModFix/>
          </a:blip>
          <a:srcRect b="0" l="16763" r="15421" t="0"/>
          <a:stretch/>
        </p:blipFill>
        <p:spPr>
          <a:xfrm flipH="1" rot="5400000">
            <a:off x="2598451" y="-460300"/>
            <a:ext cx="3467675" cy="57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 title="Orgullosos-Día del Orgullo-Música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0200" y="1355719"/>
            <a:ext cx="4323600" cy="243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287" y="439674"/>
            <a:ext cx="268558" cy="26852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8520000" dist="9525">
              <a:srgbClr val="000000">
                <a:alpha val="28000"/>
              </a:srgbClr>
            </a:outerShdw>
          </a:effectLst>
        </p:spPr>
      </p:pic>
      <p:pic>
        <p:nvPicPr>
          <p:cNvPr id="208" name="Google Shape;208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282" y="857318"/>
            <a:ext cx="268558" cy="2705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9" name="Google Shape;209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277" y="1277001"/>
            <a:ext cx="268560" cy="2663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6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6"/>
          <p:cNvPicPr preferRelativeResize="0"/>
          <p:nvPr/>
        </p:nvPicPr>
        <p:blipFill rotWithShape="1">
          <a:blip r:embed="rId4">
            <a:alphaModFix/>
          </a:blip>
          <a:srcRect b="0" l="16763" r="15421" t="0"/>
          <a:stretch/>
        </p:blipFill>
        <p:spPr>
          <a:xfrm flipH="1" rot="5400000">
            <a:off x="2598451" y="-460300"/>
            <a:ext cx="3467675" cy="57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 title="Orgullosos-Día del Orgullo-Música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0200" y="1355719"/>
            <a:ext cx="4323600" cy="243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287" y="439674"/>
            <a:ext cx="268558" cy="26852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8520000" dist="9525">
              <a:srgbClr val="000000">
                <a:alpha val="28000"/>
              </a:srgbClr>
            </a:outerShdw>
          </a:effectLst>
        </p:spPr>
      </p:pic>
      <p:pic>
        <p:nvPicPr>
          <p:cNvPr id="218" name="Google Shape;218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282" y="857318"/>
            <a:ext cx="268558" cy="2705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9" name="Google Shape;219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277" y="1277001"/>
            <a:ext cx="268560" cy="2663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0" name="Google Shape;220;p36" title="Caso Prudence orgullo HD720.mp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7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7"/>
          <p:cNvSpPr txBox="1"/>
          <p:nvPr/>
        </p:nvSpPr>
        <p:spPr>
          <a:xfrm>
            <a:off x="623100" y="2240850"/>
            <a:ext cx="1941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Mupi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METRO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8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8"/>
          <p:cNvSpPr txBox="1"/>
          <p:nvPr/>
        </p:nvSpPr>
        <p:spPr>
          <a:xfrm>
            <a:off x="6792263" y="932400"/>
            <a:ext cx="14772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</a:t>
            </a:r>
            <a:endParaRPr sz="20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38"/>
          <p:cNvSpPr txBox="1"/>
          <p:nvPr/>
        </p:nvSpPr>
        <p:spPr>
          <a:xfrm>
            <a:off x="618505" y="2243088"/>
            <a:ext cx="607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INFLUENCER CONTENT</a:t>
            </a:r>
            <a:endParaRPr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38"/>
          <p:cNvSpPr txBox="1"/>
          <p:nvPr/>
        </p:nvSpPr>
        <p:spPr>
          <a:xfrm>
            <a:off x="618505" y="2752488"/>
            <a:ext cx="607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Lanzamiento TIK TOK - Gaseosa Cunnigton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9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/>
          <p:cNvPicPr preferRelativeResize="0"/>
          <p:nvPr/>
        </p:nvPicPr>
        <p:blipFill rotWithShape="1">
          <a:blip r:embed="rId4">
            <a:alphaModFix/>
          </a:blip>
          <a:srcRect b="0" l="16763" r="15421" t="0"/>
          <a:stretch/>
        </p:blipFill>
        <p:spPr>
          <a:xfrm flipH="1" rot="5400000">
            <a:off x="2598451" y="-460300"/>
            <a:ext cx="3467675" cy="57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287" y="439674"/>
            <a:ext cx="268558" cy="26852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8520000" dist="9525">
              <a:srgbClr val="000000">
                <a:alpha val="28000"/>
              </a:srgbClr>
            </a:outerShdw>
          </a:effectLst>
        </p:spPr>
      </p:pic>
      <p:pic>
        <p:nvPicPr>
          <p:cNvPr id="242" name="Google Shape;24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262" y="439666"/>
            <a:ext cx="268574" cy="268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9" title="cunnigton.lord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44331" y="1341000"/>
            <a:ext cx="4372800" cy="245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0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0"/>
          <p:cNvSpPr txBox="1"/>
          <p:nvPr/>
        </p:nvSpPr>
        <p:spPr>
          <a:xfrm>
            <a:off x="6792263" y="932400"/>
            <a:ext cx="14772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</a:t>
            </a:r>
            <a:endParaRPr sz="20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40"/>
          <p:cNvSpPr txBox="1"/>
          <p:nvPr/>
        </p:nvSpPr>
        <p:spPr>
          <a:xfrm>
            <a:off x="621955" y="2002188"/>
            <a:ext cx="60777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 </a:t>
            </a: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- </a:t>
            </a: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CREACIÓN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 EL USUARIO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40"/>
          <p:cNvSpPr txBox="1"/>
          <p:nvPr/>
        </p:nvSpPr>
        <p:spPr>
          <a:xfrm>
            <a:off x="624068" y="2985088"/>
            <a:ext cx="607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San Valentín - Alcatel</a:t>
            </a: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1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1"/>
          <p:cNvPicPr preferRelativeResize="0"/>
          <p:nvPr/>
        </p:nvPicPr>
        <p:blipFill rotWithShape="1">
          <a:blip r:embed="rId4">
            <a:alphaModFix/>
          </a:blip>
          <a:srcRect b="0" l="16763" r="15421" t="0"/>
          <a:stretch/>
        </p:blipFill>
        <p:spPr>
          <a:xfrm flipH="1" rot="5400000">
            <a:off x="2598451" y="-460300"/>
            <a:ext cx="3467675" cy="57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1" title="Alcatel San Valentin Stickers ESP_1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8303" y="1361695"/>
            <a:ext cx="4359600" cy="2444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287" y="439674"/>
            <a:ext cx="268558" cy="26852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8520000" dist="9525">
              <a:srgbClr val="000000">
                <a:alpha val="28000"/>
              </a:srgbClr>
            </a:outerShdw>
          </a:effectLst>
        </p:spPr>
      </p:pic>
      <p:pic>
        <p:nvPicPr>
          <p:cNvPr id="260" name="Google Shape;26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282" y="857318"/>
            <a:ext cx="268558" cy="2705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1" name="Google Shape;261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277" y="1277001"/>
            <a:ext cx="268560" cy="2663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2" name="Google Shape;262;p41" title="Alcatel San Valentin Stickers ESP_1 (1).mp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609974" y="1050138"/>
            <a:ext cx="54360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ENTERTAINMENT 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2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2"/>
          <p:cNvSpPr txBox="1"/>
          <p:nvPr/>
        </p:nvSpPr>
        <p:spPr>
          <a:xfrm>
            <a:off x="6792263" y="932400"/>
            <a:ext cx="14772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</a:t>
            </a:r>
            <a:endParaRPr sz="20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42"/>
          <p:cNvSpPr txBox="1"/>
          <p:nvPr/>
        </p:nvSpPr>
        <p:spPr>
          <a:xfrm>
            <a:off x="608839" y="2002200"/>
            <a:ext cx="6898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</a:t>
            </a: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XPERIENCE</a:t>
            </a: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+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ENTERTAINMENT</a:t>
            </a:r>
            <a:endParaRPr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42"/>
          <p:cNvSpPr txBox="1"/>
          <p:nvPr/>
        </p:nvSpPr>
        <p:spPr>
          <a:xfrm>
            <a:off x="617565" y="2990525"/>
            <a:ext cx="607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Halloween Burger king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3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 rotWithShape="1">
          <a:blip r:embed="rId4">
            <a:alphaModFix/>
          </a:blip>
          <a:srcRect b="8823" l="407" r="4823" t="13645"/>
          <a:stretch/>
        </p:blipFill>
        <p:spPr>
          <a:xfrm>
            <a:off x="-150" y="0"/>
            <a:ext cx="927819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4"/>
          <p:cNvPicPr preferRelativeResize="0"/>
          <p:nvPr/>
        </p:nvPicPr>
        <p:blipFill rotWithShape="1">
          <a:blip r:embed="rId3">
            <a:alphaModFix/>
          </a:blip>
          <a:srcRect b="3116" l="18269" r="20851" t="2455"/>
          <a:stretch/>
        </p:blipFill>
        <p:spPr>
          <a:xfrm>
            <a:off x="6534775" y="-11850"/>
            <a:ext cx="2609224" cy="258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4"/>
          <p:cNvPicPr preferRelativeResize="0"/>
          <p:nvPr/>
        </p:nvPicPr>
        <p:blipFill rotWithShape="1">
          <a:blip r:embed="rId4">
            <a:alphaModFix/>
          </a:blip>
          <a:srcRect b="6976" l="4894" r="7708" t="0"/>
          <a:stretch/>
        </p:blipFill>
        <p:spPr>
          <a:xfrm>
            <a:off x="0" y="-11850"/>
            <a:ext cx="6534774" cy="51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4"/>
          <p:cNvPicPr preferRelativeResize="0"/>
          <p:nvPr/>
        </p:nvPicPr>
        <p:blipFill rotWithShape="1">
          <a:blip r:embed="rId5">
            <a:alphaModFix/>
          </a:blip>
          <a:srcRect b="0" l="10998" r="22303" t="-1543"/>
          <a:stretch/>
        </p:blipFill>
        <p:spPr>
          <a:xfrm>
            <a:off x="6534775" y="2531625"/>
            <a:ext cx="2609224" cy="264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5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5"/>
          <p:cNvPicPr preferRelativeResize="0"/>
          <p:nvPr/>
        </p:nvPicPr>
        <p:blipFill rotWithShape="1">
          <a:blip r:embed="rId4">
            <a:alphaModFix/>
          </a:blip>
          <a:srcRect b="0" l="16763" r="15421" t="0"/>
          <a:stretch/>
        </p:blipFill>
        <p:spPr>
          <a:xfrm flipH="1">
            <a:off x="584323" y="297763"/>
            <a:ext cx="2978724" cy="489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5" title="IMG_7610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7582" y="760811"/>
            <a:ext cx="2072474" cy="37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5"/>
          <p:cNvPicPr preferRelativeResize="0"/>
          <p:nvPr/>
        </p:nvPicPr>
        <p:blipFill rotWithShape="1">
          <a:blip r:embed="rId4">
            <a:alphaModFix/>
          </a:blip>
          <a:srcRect b="0" l="16763" r="15421" t="0"/>
          <a:stretch/>
        </p:blipFill>
        <p:spPr>
          <a:xfrm flipH="1">
            <a:off x="3210562" y="297763"/>
            <a:ext cx="2978724" cy="489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5" title="IMG_7611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23940" y="760800"/>
            <a:ext cx="2072448" cy="367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 rotWithShape="1">
          <a:blip r:embed="rId4">
            <a:alphaModFix/>
          </a:blip>
          <a:srcRect b="0" l="16763" r="15421" t="0"/>
          <a:stretch/>
        </p:blipFill>
        <p:spPr>
          <a:xfrm flipH="1">
            <a:off x="5837701" y="297763"/>
            <a:ext cx="2978724" cy="489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 title="IMG_7615.mp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1398" y="760800"/>
            <a:ext cx="2072477" cy="367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8287" y="439674"/>
            <a:ext cx="268558" cy="26852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8520000" dist="9525">
              <a:srgbClr val="000000">
                <a:alpha val="28000"/>
              </a:srgbClr>
            </a:outerShdw>
          </a:effectLst>
        </p:spPr>
      </p:pic>
      <p:pic>
        <p:nvPicPr>
          <p:cNvPr id="296" name="Google Shape;296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8282" y="857318"/>
            <a:ext cx="268558" cy="2705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7" name="Google Shape;297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8277" y="1277001"/>
            <a:ext cx="268560" cy="2663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6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6"/>
          <p:cNvSpPr txBox="1"/>
          <p:nvPr/>
        </p:nvSpPr>
        <p:spPr>
          <a:xfrm>
            <a:off x="6792263" y="932400"/>
            <a:ext cx="14772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</a:t>
            </a:r>
            <a:endParaRPr sz="20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46"/>
          <p:cNvSpPr txBox="1"/>
          <p:nvPr/>
        </p:nvSpPr>
        <p:spPr>
          <a:xfrm>
            <a:off x="629720" y="2243088"/>
            <a:ext cx="6898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STORYTELLING</a:t>
            </a:r>
            <a:endParaRPr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46"/>
          <p:cNvSpPr txBox="1"/>
          <p:nvPr/>
        </p:nvSpPr>
        <p:spPr>
          <a:xfrm>
            <a:off x="630745" y="2751098"/>
            <a:ext cx="607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 mejor dicho Old school 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7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1121" y="848156"/>
            <a:ext cx="5732910" cy="38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7" title="Catadora 1504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0175" y="1136351"/>
            <a:ext cx="5103651" cy="287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7"/>
          <p:cNvPicPr preferRelativeResize="0"/>
          <p:nvPr/>
        </p:nvPicPr>
        <p:blipFill rotWithShape="1">
          <a:blip r:embed="rId7">
            <a:alphaModFix/>
          </a:blip>
          <a:srcRect b="0" l="845" r="845" t="0"/>
          <a:stretch/>
        </p:blipFill>
        <p:spPr>
          <a:xfrm>
            <a:off x="368287" y="439674"/>
            <a:ext cx="268559" cy="26852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8520000" dist="9525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8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1121" y="848156"/>
            <a:ext cx="5732910" cy="38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8" title="Recolector 1504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9246" y="1127600"/>
            <a:ext cx="5103650" cy="28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8"/>
          <p:cNvPicPr preferRelativeResize="0"/>
          <p:nvPr/>
        </p:nvPicPr>
        <p:blipFill rotWithShape="1">
          <a:blip r:embed="rId7">
            <a:alphaModFix/>
          </a:blip>
          <a:srcRect b="0" l="845" r="845" t="0"/>
          <a:stretch/>
        </p:blipFill>
        <p:spPr>
          <a:xfrm>
            <a:off x="368287" y="439674"/>
            <a:ext cx="268559" cy="26852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8520000" dist="9525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9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1121" y="848156"/>
            <a:ext cx="5732910" cy="38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9" title="20140214_CUERVOS_AGENCIA_MEX_AJUSTE_SI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6219" y="1144769"/>
            <a:ext cx="5086675" cy="285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9"/>
          <p:cNvPicPr preferRelativeResize="0"/>
          <p:nvPr/>
        </p:nvPicPr>
        <p:blipFill rotWithShape="1">
          <a:blip r:embed="rId7">
            <a:alphaModFix/>
          </a:blip>
          <a:srcRect b="0" l="845" r="845" t="0"/>
          <a:stretch/>
        </p:blipFill>
        <p:spPr>
          <a:xfrm>
            <a:off x="368287" y="439674"/>
            <a:ext cx="268559" cy="26852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8520000" dist="9525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0"/>
          <p:cNvPicPr preferRelativeResize="0"/>
          <p:nvPr/>
        </p:nvPicPr>
        <p:blipFill rotWithShape="1">
          <a:blip r:embed="rId4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1121" y="848156"/>
            <a:ext cx="5732910" cy="38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0"/>
          <p:cNvPicPr preferRelativeResize="0"/>
          <p:nvPr/>
        </p:nvPicPr>
        <p:blipFill rotWithShape="1">
          <a:blip r:embed="rId6">
            <a:alphaModFix/>
          </a:blip>
          <a:srcRect b="0" l="845" r="845" t="0"/>
          <a:stretch/>
        </p:blipFill>
        <p:spPr>
          <a:xfrm>
            <a:off x="368287" y="439674"/>
            <a:ext cx="268559" cy="26852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8520000" dist="9525">
              <a:srgbClr val="000000">
                <a:alpha val="28000"/>
              </a:srgbClr>
            </a:outerShdw>
          </a:effectLst>
        </p:spPr>
      </p:pic>
      <p:pic>
        <p:nvPicPr>
          <p:cNvPr id="337" name="Google Shape;337;p50" title="SONRISA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20175" y="1138588"/>
            <a:ext cx="5103651" cy="287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277" y="859451"/>
            <a:ext cx="268560" cy="2663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1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1"/>
          <p:cNvSpPr txBox="1"/>
          <p:nvPr/>
        </p:nvSpPr>
        <p:spPr>
          <a:xfrm>
            <a:off x="6792263" y="932400"/>
            <a:ext cx="14772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</a:t>
            </a:r>
            <a:endParaRPr sz="20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51"/>
          <p:cNvSpPr txBox="1"/>
          <p:nvPr/>
        </p:nvSpPr>
        <p:spPr>
          <a:xfrm>
            <a:off x="642865" y="2243088"/>
            <a:ext cx="6898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VP &amp; PRINT</a:t>
            </a:r>
            <a:endParaRPr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51"/>
          <p:cNvSpPr txBox="1"/>
          <p:nvPr/>
        </p:nvSpPr>
        <p:spPr>
          <a:xfrm>
            <a:off x="628275" y="2753157"/>
            <a:ext cx="607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 mejor dicho Old school 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609974" y="1050138"/>
            <a:ext cx="54360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ENTERTAINMENT 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2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2"/>
          <p:cNvSpPr txBox="1"/>
          <p:nvPr/>
        </p:nvSpPr>
        <p:spPr>
          <a:xfrm>
            <a:off x="623100" y="2240850"/>
            <a:ext cx="1941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Mupi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Calle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3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3"/>
          <p:cNvSpPr txBox="1"/>
          <p:nvPr/>
        </p:nvSpPr>
        <p:spPr>
          <a:xfrm>
            <a:off x="623100" y="2240850"/>
            <a:ext cx="1941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Mupi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Calle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54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4"/>
          <p:cNvSpPr txBox="1"/>
          <p:nvPr/>
        </p:nvSpPr>
        <p:spPr>
          <a:xfrm>
            <a:off x="623100" y="2240850"/>
            <a:ext cx="1941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Mupi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Calle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5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5"/>
          <p:cNvPicPr preferRelativeResize="0"/>
          <p:nvPr/>
        </p:nvPicPr>
        <p:blipFill rotWithShape="1">
          <a:blip r:embed="rId4">
            <a:alphaModFix/>
          </a:blip>
          <a:srcRect b="0" l="14065" r="14058" t="0"/>
          <a:stretch/>
        </p:blipFill>
        <p:spPr>
          <a:xfrm>
            <a:off x="2241875" y="-401525"/>
            <a:ext cx="6052076" cy="605209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5"/>
          <p:cNvSpPr txBox="1"/>
          <p:nvPr/>
        </p:nvSpPr>
        <p:spPr>
          <a:xfrm>
            <a:off x="623100" y="2240850"/>
            <a:ext cx="1941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Print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Revista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6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0775" y="-1181025"/>
            <a:ext cx="7273226" cy="7273226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6"/>
          <p:cNvSpPr txBox="1"/>
          <p:nvPr/>
        </p:nvSpPr>
        <p:spPr>
          <a:xfrm>
            <a:off x="623100" y="2240850"/>
            <a:ext cx="1941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Print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Diario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57"/>
          <p:cNvPicPr preferRelativeResize="0"/>
          <p:nvPr/>
        </p:nvPicPr>
        <p:blipFill rotWithShape="1">
          <a:blip r:embed="rId3">
            <a:alphaModFix/>
          </a:blip>
          <a:srcRect b="2220" l="29847" r="708" t="7867"/>
          <a:stretch/>
        </p:blipFill>
        <p:spPr>
          <a:xfrm>
            <a:off x="0" y="-2225"/>
            <a:ext cx="6540723" cy="51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7"/>
          <p:cNvPicPr preferRelativeResize="0"/>
          <p:nvPr/>
        </p:nvPicPr>
        <p:blipFill rotWithShape="1">
          <a:blip r:embed="rId4">
            <a:alphaModFix/>
          </a:blip>
          <a:srcRect b="0" l="29" r="19" t="0"/>
          <a:stretch/>
        </p:blipFill>
        <p:spPr>
          <a:xfrm>
            <a:off x="6530575" y="-2225"/>
            <a:ext cx="2617825" cy="17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7"/>
          <p:cNvPicPr preferRelativeResize="0"/>
          <p:nvPr/>
        </p:nvPicPr>
        <p:blipFill rotWithShape="1">
          <a:blip r:embed="rId5">
            <a:alphaModFix/>
          </a:blip>
          <a:srcRect b="0" l="29" r="19" t="0"/>
          <a:stretch/>
        </p:blipFill>
        <p:spPr>
          <a:xfrm>
            <a:off x="6530575" y="3424600"/>
            <a:ext cx="2617825" cy="17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0575" y="1712300"/>
            <a:ext cx="2617825" cy="171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58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8"/>
          <p:cNvSpPr txBox="1"/>
          <p:nvPr/>
        </p:nvSpPr>
        <p:spPr>
          <a:xfrm>
            <a:off x="623100" y="2240850"/>
            <a:ext cx="1941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Print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Revista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3" name="Google Shape;39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8300" y="38950"/>
            <a:ext cx="6331551" cy="50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9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9"/>
          <p:cNvSpPr txBox="1"/>
          <p:nvPr/>
        </p:nvSpPr>
        <p:spPr>
          <a:xfrm>
            <a:off x="623100" y="2240850"/>
            <a:ext cx="1941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Print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Revista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0" name="Google Shape;400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8300" y="38950"/>
            <a:ext cx="6331551" cy="50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60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0"/>
          <p:cNvSpPr txBox="1"/>
          <p:nvPr/>
        </p:nvSpPr>
        <p:spPr>
          <a:xfrm>
            <a:off x="623100" y="2240850"/>
            <a:ext cx="1941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Print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Revista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7" name="Google Shape;407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8300" y="38950"/>
            <a:ext cx="6331551" cy="50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/>
          <p:nvPr/>
        </p:nvSpPr>
        <p:spPr>
          <a:xfrm>
            <a:off x="609974" y="1050138"/>
            <a:ext cx="54360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ENTERTAINMENT 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EXPERIENCE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62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2"/>
          <p:cNvSpPr txBox="1"/>
          <p:nvPr/>
        </p:nvSpPr>
        <p:spPr>
          <a:xfrm>
            <a:off x="616127" y="880900"/>
            <a:ext cx="5436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CONTACTOS: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19" name="Google Shape;419;p62"/>
          <p:cNvSpPr txBox="1"/>
          <p:nvPr/>
        </p:nvSpPr>
        <p:spPr>
          <a:xfrm>
            <a:off x="628553" y="2354663"/>
            <a:ext cx="660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ignacio</a:t>
            </a:r>
            <a:r>
              <a:rPr b="1" lang="es-419" sz="9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@somosdinamarca.com</a:t>
            </a:r>
            <a:endParaRPr b="1" sz="900">
              <a:solidFill>
                <a:srgbClr val="FF00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p62"/>
          <p:cNvSpPr txBox="1"/>
          <p:nvPr/>
        </p:nvSpPr>
        <p:spPr>
          <a:xfrm>
            <a:off x="628553" y="2616800"/>
            <a:ext cx="660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+5411 68661072</a:t>
            </a:r>
            <a:endParaRPr sz="9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21" name="Google Shape;421;p62"/>
          <p:cNvSpPr txBox="1"/>
          <p:nvPr/>
        </p:nvSpPr>
        <p:spPr>
          <a:xfrm>
            <a:off x="628553" y="2873138"/>
            <a:ext cx="660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63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3"/>
          <p:cNvSpPr txBox="1"/>
          <p:nvPr/>
        </p:nvSpPr>
        <p:spPr>
          <a:xfrm>
            <a:off x="3515099" y="2243100"/>
            <a:ext cx="2113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GRACIAS</a:t>
            </a:r>
            <a:endParaRPr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/>
          <p:nvPr/>
        </p:nvSpPr>
        <p:spPr>
          <a:xfrm>
            <a:off x="609974" y="1050138"/>
            <a:ext cx="5436000" cy="2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ENTERTAINMENT 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EXPERIENCE 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9"/>
          <p:cNvSpPr txBox="1"/>
          <p:nvPr/>
        </p:nvSpPr>
        <p:spPr>
          <a:xfrm>
            <a:off x="609974" y="1050138"/>
            <a:ext cx="54360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ENTERTAINMENT 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EXPERIENCE 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"/>
                <a:ea typeface="Montserrat"/>
                <a:cs typeface="Montserrat"/>
                <a:sym typeface="Montserrat"/>
              </a:rPr>
              <a:t>MOVING FOR</a:t>
            </a: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INNOVATION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9143997" cy="514796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/>
          <p:nvPr/>
        </p:nvSpPr>
        <p:spPr>
          <a:xfrm>
            <a:off x="618573" y="2126063"/>
            <a:ext cx="66072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Hoy las marcas necesitan ser dinámicas. 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Estar en movimiento. 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eso creamos DINAMARCA 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Para generar ese movimiento. 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 movimiento que no piensa de manera clásica. 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 movimiento que busca soluciones más allá de las plataformas. 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0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Bienvenido a moverte.</a:t>
            </a:r>
            <a:endParaRPr sz="11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0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" name="Google Shape;102;p21"/>
          <p:cNvSpPr txBox="1"/>
          <p:nvPr/>
        </p:nvSpPr>
        <p:spPr>
          <a:xfrm>
            <a:off x="607966" y="880900"/>
            <a:ext cx="54360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Quienes somos y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FF003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Nuestro propósito:</a:t>
            </a:r>
            <a:endParaRPr sz="3100">
              <a:solidFill>
                <a:srgbClr val="FF003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